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82" r:id="rId3"/>
    <p:sldId id="263" r:id="rId4"/>
    <p:sldId id="268" r:id="rId5"/>
    <p:sldId id="280" r:id="rId6"/>
    <p:sldId id="278" r:id="rId7"/>
    <p:sldId id="273" r:id="rId8"/>
    <p:sldId id="272" r:id="rId9"/>
    <p:sldId id="270" r:id="rId10"/>
    <p:sldId id="259" r:id="rId11"/>
    <p:sldId id="258" r:id="rId12"/>
    <p:sldId id="25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C6FE"/>
    <a:srgbClr val="A3FFC2"/>
    <a:srgbClr val="66FF99"/>
    <a:srgbClr val="8BFFD0"/>
    <a:srgbClr val="00FF99"/>
    <a:srgbClr val="C5FFC5"/>
    <a:srgbClr val="75FFFF"/>
    <a:srgbClr val="00FFFF"/>
    <a:srgbClr val="E2C5FF"/>
    <a:srgbClr val="DFFC8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21270" autoAdjust="0"/>
    <p:restoredTop sz="94619" autoAdjust="0"/>
  </p:normalViewPr>
  <p:slideViewPr>
    <p:cSldViewPr>
      <p:cViewPr varScale="1">
        <p:scale>
          <a:sx n="69" d="100"/>
          <a:sy n="69" d="100"/>
        </p:scale>
        <p:origin x="-5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18EDB7-58D2-4869-827A-0C3D8F8BB0CF}" type="datetimeFigureOut">
              <a:rPr lang="en-US" smtClean="0"/>
              <a:pPr/>
              <a:t>06-Nov-15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992639-B7FC-436E-907A-76DA47578D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84598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92639-B7FC-436E-907A-76DA47578DA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9758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06-Nov-15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06-Nov-15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06-Nov-15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06-Nov-15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06-Nov-15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06-Nov-15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06-Nov-15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06-Nov-15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06-Nov-15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06-Nov-15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06-Nov-15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06-Nov-15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371600" y="1356330"/>
            <a:ext cx="6400800" cy="4145340"/>
          </a:xfrm>
          <a:prstGeom prst="roundRect">
            <a:avLst>
              <a:gd name="adj" fmla="val 6975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447800" y="1851645"/>
            <a:ext cx="6248400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9900" dirty="0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9900" dirty="0">
              <a:blipFill>
                <a:blip r:embed="rId2"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8010525" cy="572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5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508337"/>
            <a:ext cx="8153400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4349" y="4094076"/>
            <a:ext cx="8172450" cy="584775"/>
          </a:xfrm>
          <a:prstGeom prst="rect">
            <a:avLst/>
          </a:prstGeom>
          <a:solidFill>
            <a:srgbClr val="C5FFC5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লোহার উপর কী জড়িয়ে আর্মেচার তৈরি করা হয়?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5263335"/>
            <a:ext cx="8153398" cy="584775"/>
          </a:xfrm>
          <a:prstGeom prst="rect">
            <a:avLst/>
          </a:prstGeom>
          <a:solidFill>
            <a:srgbClr val="C5FFC5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ঘূর্ণনের অভিমুখ কীভাবে নির্দেশ করা হয়?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399" y="4692633"/>
            <a:ext cx="8153399" cy="584775"/>
          </a:xfrm>
          <a:prstGeom prst="rect">
            <a:avLst/>
          </a:prstGeom>
          <a:solidFill>
            <a:srgbClr val="FFD1FF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অন্তরীত </a:t>
            </a:r>
            <a:r>
              <a:rPr lang="bn-BD" sz="3200" smtClean="0">
                <a:latin typeface="NikoshBAN" pitchFamily="2" charset="0"/>
                <a:cs typeface="NikoshBAN" pitchFamily="2" charset="0"/>
              </a:rPr>
              <a:t>তামার তার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33800" y="2158425"/>
            <a:ext cx="4953000" cy="584775"/>
          </a:xfrm>
          <a:prstGeom prst="rect">
            <a:avLst/>
          </a:prstGeom>
          <a:solidFill>
            <a:srgbClr val="FFD1FF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চৌম্বকক্ষেত্রের প্রবাল্য বৃদ্ধি পায়।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5851482"/>
            <a:ext cx="8153398" cy="584775"/>
          </a:xfrm>
          <a:prstGeom prst="rect">
            <a:avLst/>
          </a:prstGeom>
          <a:solidFill>
            <a:srgbClr val="FFD1FF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mbria Math"/>
                <a:ea typeface="Cambria Math"/>
                <a:cs typeface="NikoshBAN" pitchFamily="2" charset="0"/>
              </a:rPr>
              <a:t>*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ফ্লেমিং এর বাম হস্ত নিয়ম অনুযায়ী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447800"/>
            <a:ext cx="3200400" cy="2590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749345" y="1472625"/>
            <a:ext cx="4937455" cy="584775"/>
          </a:xfrm>
          <a:prstGeom prst="rect">
            <a:avLst/>
          </a:prstGeom>
          <a:solidFill>
            <a:srgbClr val="C5FFC5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লুপের পাঁকসংখ্যা বৃদ্ধি করলে কী ঘটে?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33800" y="2782282"/>
            <a:ext cx="4953000" cy="584775"/>
          </a:xfrm>
          <a:prstGeom prst="rect">
            <a:avLst/>
          </a:prstGeom>
          <a:solidFill>
            <a:srgbClr val="C5FFC5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কমুটেটরের কাজ কী?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33800" y="3453825"/>
            <a:ext cx="4952999" cy="584775"/>
          </a:xfrm>
          <a:prstGeom prst="rect">
            <a:avLst/>
          </a:prstGeom>
          <a:solidFill>
            <a:srgbClr val="FFD1FF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লুপের ঘূর্ণন অব্যাহত রাখে।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  <p:bldP spid="8" grpId="0" animBg="1"/>
      <p:bldP spid="9" grpId="0" animBg="1"/>
      <p:bldP spid="10" grpId="0" animBg="1"/>
      <p:bldP spid="5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0412" y="457200"/>
            <a:ext cx="8060188" cy="923330"/>
          </a:xfrm>
          <a:prstGeom prst="rect">
            <a:avLst/>
          </a:prstGeom>
          <a:solidFill>
            <a:srgbClr val="C5FFC5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68994" y="1524000"/>
            <a:ext cx="4341606" cy="26776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bn-BD" sz="2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আমাদের প্রত্যাহিক জীবনে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প্রয়োজন মিটানোর জন্য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বৈদ্যুতিক মটর ব্যবহার করে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বিভিন্ন যন্ত্রপাতি তৈরি করে থাকি।</a:t>
            </a:r>
          </a:p>
          <a:p>
            <a:pPr algn="ctr"/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412" y="1524000"/>
            <a:ext cx="3640588" cy="267765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0412" y="4343400"/>
            <a:ext cx="8060188" cy="1569660"/>
          </a:xfrm>
          <a:prstGeom prst="rect">
            <a:avLst/>
          </a:prstGeom>
          <a:solidFill>
            <a:srgbClr val="FFD1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3-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৬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ভোল্ট এর একটি মোটর দিয়ে তুমি কি ভাবে একটি ফ্যান তৈরি করতে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পারবে ।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যাতে মোবাইল সেট এর ব্যাটারি ব্যাবহার করা যাবে।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uiExpand="1" build="p" animBg="1"/>
      <p:bldP spid="5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1104900" y="1036260"/>
            <a:ext cx="7010400" cy="4754940"/>
          </a:xfrm>
          <a:prstGeom prst="flowChartAlternateProcess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600200" y="1295400"/>
            <a:ext cx="6172200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9900" b="1" dirty="0" smtClean="0">
                <a:blipFill>
                  <a:blip r:embed="rId2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9900" b="1" dirty="0">
              <a:blipFill>
                <a:blip r:embed="rId2"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105400" y="1981200"/>
            <a:ext cx="3657600" cy="341632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দশম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শ্রেণি </a:t>
            </a:r>
            <a:r>
              <a:rPr lang="en-US" sz="2400" dirty="0" smtClean="0">
                <a:latin typeface="NikoshBAN" pitchFamily="2" charset="0"/>
                <a:ea typeface="Cambria Math"/>
                <a:cs typeface="NikoshBAN" pitchFamily="2" charset="0"/>
              </a:rPr>
              <a:t>∎</a:t>
            </a:r>
            <a:r>
              <a:rPr lang="bn-BD" sz="2400" dirty="0" smtClean="0">
                <a:latin typeface="NikoshBAN" pitchFamily="2" charset="0"/>
                <a:ea typeface="Cambria Math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পদার্থ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latin typeface="NikoshBAN" pitchFamily="2" charset="0"/>
                <a:ea typeface="Cambria Math"/>
                <a:cs typeface="NikoshBAN" pitchFamily="2" charset="0"/>
              </a:rPr>
              <a:t>দ্বাদশ অধ্যায়</a:t>
            </a:r>
            <a:r>
              <a:rPr lang="en-US" sz="2400" dirty="0" smtClean="0">
                <a:latin typeface="NikoshBAN" pitchFamily="2" charset="0"/>
                <a:ea typeface="Cambria Math"/>
                <a:cs typeface="NikoshBAN" pitchFamily="2" charset="0"/>
              </a:rPr>
              <a:t>∎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তড়িতের চৌম্বক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ক্রিয়া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latin typeface="NikoshBAN" pitchFamily="2" charset="0"/>
                <a:ea typeface="Cambria Math"/>
                <a:cs typeface="NikoshBAN" pitchFamily="2" charset="0"/>
              </a:rPr>
              <a:t>সময়ঃ ৪৫ মিনিট </a:t>
            </a:r>
            <a:r>
              <a:rPr lang="en-US" sz="2400" dirty="0" smtClean="0">
                <a:latin typeface="NikoshBAN" pitchFamily="2" charset="0"/>
                <a:ea typeface="Cambria Math"/>
                <a:cs typeface="NikoshBAN" pitchFamily="2" charset="0"/>
              </a:rPr>
              <a:t>∎</a:t>
            </a:r>
            <a:r>
              <a:rPr lang="bn-BD" sz="2400" dirty="0" smtClean="0">
                <a:latin typeface="NikoshBAN" pitchFamily="2" charset="0"/>
                <a:ea typeface="Cambria Math"/>
                <a:cs typeface="NikoshBAN" pitchFamily="2" charset="0"/>
              </a:rPr>
              <a:t> তারিখঃ </a:t>
            </a:r>
            <a:r>
              <a:rPr lang="bn-BD" sz="2400" dirty="0" smtClean="0">
                <a:latin typeface="NikoshBAN" pitchFamily="2" charset="0"/>
                <a:ea typeface="Cambria Math"/>
                <a:cs typeface="NikoshBAN" pitchFamily="2" charset="0"/>
              </a:rPr>
              <a:t>০৫/১১/২০১৫</a:t>
            </a:r>
            <a:endParaRPr lang="en-US" sz="2400" dirty="0" smtClean="0">
              <a:latin typeface="NikoshBAN" pitchFamily="2" charset="0"/>
              <a:ea typeface="Cambria Math"/>
              <a:cs typeface="NikoshBAN" pitchFamily="2" charset="0"/>
            </a:endParaRPr>
          </a:p>
          <a:p>
            <a:pPr algn="ctr"/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7000" y="533400"/>
            <a:ext cx="7873801" cy="83099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1000" y="1981200"/>
            <a:ext cx="4648200" cy="341632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দেবদাস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কর্মকার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সিনিয়র সহকারী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নিউমডেল বহুমুখী উচ্চ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রাসেল স্কয়ার, শুক্রাবাদ, ঢাকা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– ১২০৭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সম্পাদনায়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জসিম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উদ্দীন </a:t>
            </a: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সিনিয়র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সহকারী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সানাকইর শেখ খলিলুর রহমান উচ্চ বিদ্যালয়,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সরিষাবাড়ি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জামালপুর।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elletizer.jpg"/>
          <p:cNvPicPr>
            <a:picLocks noChangeAspect="1"/>
          </p:cNvPicPr>
          <p:nvPr/>
        </p:nvPicPr>
        <p:blipFill>
          <a:blip r:embed="rId2"/>
          <a:srcRect l="1493" t="2041" r="2985" b="2041"/>
          <a:stretch>
            <a:fillRect/>
          </a:stretch>
        </p:blipFill>
        <p:spPr>
          <a:xfrm>
            <a:off x="762000" y="1981200"/>
            <a:ext cx="3810000" cy="308574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762000" y="5257800"/>
            <a:ext cx="3810000" cy="707886"/>
          </a:xfrm>
          <a:prstGeom prst="rect">
            <a:avLst/>
          </a:prstGeom>
          <a:solidFill>
            <a:srgbClr val="D6FFC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চালের কল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04410" y="5257800"/>
            <a:ext cx="3817620" cy="707886"/>
          </a:xfrm>
          <a:prstGeom prst="rect">
            <a:avLst/>
          </a:prstGeom>
          <a:solidFill>
            <a:srgbClr val="D6FFC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তড়িৎ যন্ত্র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736937"/>
            <a:ext cx="7848600" cy="1015663"/>
          </a:xfrm>
          <a:prstGeom prst="rect">
            <a:avLst/>
          </a:prstGeom>
          <a:solidFill>
            <a:srgbClr val="D6FFC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তড়িৎ মোটর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812030" y="1981200"/>
            <a:ext cx="3810000" cy="3085740"/>
            <a:chOff x="2667000" y="1943100"/>
            <a:chExt cx="3810000" cy="29718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667000" y="1943100"/>
              <a:ext cx="3810000" cy="29718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</p:pic>
        <p:sp>
          <p:nvSpPr>
            <p:cNvPr id="5" name="Rectangle 4"/>
            <p:cNvSpPr/>
            <p:nvPr/>
          </p:nvSpPr>
          <p:spPr>
            <a:xfrm>
              <a:off x="2705100" y="4686300"/>
              <a:ext cx="3733800" cy="1905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85800"/>
            <a:ext cx="7848600" cy="83099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609600" y="1953768"/>
            <a:ext cx="7924800" cy="1094232"/>
          </a:xfrm>
          <a:prstGeom prst="rightArrow">
            <a:avLst>
              <a:gd name="adj1" fmla="val 62082"/>
              <a:gd name="adj2" fmla="val 50000"/>
            </a:avLst>
          </a:prstGeom>
          <a:solidFill>
            <a:srgbClr val="FFD1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তড়িৎ চৌম্বক আবেশ কি তা বলতে পারবে।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609600" y="5306568"/>
            <a:ext cx="7924800" cy="1094232"/>
          </a:xfrm>
          <a:prstGeom prst="rightArrow">
            <a:avLst>
              <a:gd name="adj1" fmla="val 62082"/>
              <a:gd name="adj2" fmla="val 50000"/>
            </a:avLst>
          </a:prstGeom>
          <a:solidFill>
            <a:srgbClr val="C2FFA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বৈদ্যুতিক মটরের মূলনীতি বর্ণনা করতে পারবে।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609600" y="4188968"/>
            <a:ext cx="7924800" cy="1094232"/>
          </a:xfrm>
          <a:prstGeom prst="rightArrow">
            <a:avLst>
              <a:gd name="adj1" fmla="val 62082"/>
              <a:gd name="adj2" fmla="val 50000"/>
            </a:avLst>
          </a:prstGeom>
          <a:solidFill>
            <a:srgbClr val="FFD1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এসি ও ডিসি মটরের কার্যনীতি বর্ণনা করতে পার 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609600" y="3071368"/>
            <a:ext cx="7924800" cy="1094232"/>
          </a:xfrm>
          <a:prstGeom prst="rightArrow">
            <a:avLst>
              <a:gd name="adj1" fmla="val 62082"/>
              <a:gd name="adj2" fmla="val 50000"/>
            </a:avLst>
          </a:prstGeom>
          <a:solidFill>
            <a:srgbClr val="C2FFA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এসি ও ডিসি মটরের গঠন ব্যাখ্যা করতে পারবে।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5388114"/>
            <a:ext cx="7848600" cy="707886"/>
          </a:xfrm>
          <a:prstGeom prst="rect">
            <a:avLst/>
          </a:prstGeom>
          <a:solidFill>
            <a:srgbClr val="00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তড়িতবাহী তারের সাথে চৌম্বকক্ষেত্র বিজড়িত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85800" y="609600"/>
            <a:ext cx="7848600" cy="4572000"/>
            <a:chOff x="685800" y="609600"/>
            <a:chExt cx="7848600" cy="4572000"/>
          </a:xfrm>
        </p:grpSpPr>
        <p:grpSp>
          <p:nvGrpSpPr>
            <p:cNvPr id="4" name="Group 10"/>
            <p:cNvGrpSpPr/>
            <p:nvPr/>
          </p:nvGrpSpPr>
          <p:grpSpPr>
            <a:xfrm>
              <a:off x="685800" y="609600"/>
              <a:ext cx="7848600" cy="4572000"/>
              <a:chOff x="685800" y="609600"/>
              <a:chExt cx="7848600" cy="4572000"/>
            </a:xfrm>
          </p:grpSpPr>
          <p:grpSp>
            <p:nvGrpSpPr>
              <p:cNvPr id="6" name="Group 1"/>
              <p:cNvGrpSpPr/>
              <p:nvPr/>
            </p:nvGrpSpPr>
            <p:grpSpPr>
              <a:xfrm>
                <a:off x="834470" y="807720"/>
                <a:ext cx="7547530" cy="4210050"/>
                <a:chOff x="1433512" y="1038225"/>
                <a:chExt cx="6785530" cy="4781550"/>
              </a:xfrm>
            </p:grpSpPr>
            <p:pic>
              <p:nvPicPr>
                <p:cNvPr id="8" name="Picture 7" descr="fig1_animation.gif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433512" y="1038225"/>
                  <a:ext cx="6276975" cy="4781550"/>
                </a:xfrm>
                <a:prstGeom prst="rect">
                  <a:avLst/>
                </a:prstGeom>
                <a:ln>
                  <a:noFill/>
                </a:ln>
              </p:spPr>
            </p:pic>
            <p:sp>
              <p:nvSpPr>
                <p:cNvPr id="9" name="TextBox 3"/>
                <p:cNvSpPr txBox="1"/>
                <p:nvPr/>
              </p:nvSpPr>
              <p:spPr>
                <a:xfrm>
                  <a:off x="3962400" y="2286000"/>
                  <a:ext cx="1676400" cy="46166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bn-BD" sz="2400" dirty="0" smtClean="0">
                      <a:latin typeface="NikoshBAN" pitchFamily="2" charset="0"/>
                      <a:cs typeface="NikoshBAN" pitchFamily="2" charset="0"/>
                    </a:rPr>
                    <a:t>ইলেক্ট্রন প্রবাহ</a:t>
                  </a:r>
                  <a:endParaRPr lang="en-US" sz="24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6553200" y="2819400"/>
                  <a:ext cx="1665842" cy="58477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bn-BD" sz="3200" dirty="0" smtClean="0">
                      <a:latin typeface="NikoshBAN" pitchFamily="2" charset="0"/>
                      <a:cs typeface="NikoshBAN" pitchFamily="2" charset="0"/>
                    </a:rPr>
                    <a:t>চৌম্বক ক্ষেত্র</a:t>
                  </a:r>
                  <a:endParaRPr lang="en-US" sz="32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11" name="TextBox 5"/>
                <p:cNvSpPr txBox="1"/>
                <p:nvPr/>
              </p:nvSpPr>
              <p:spPr>
                <a:xfrm>
                  <a:off x="5943600" y="3581400"/>
                  <a:ext cx="1371600" cy="58477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bn-BD" sz="3200" dirty="0" smtClean="0">
                      <a:latin typeface="NikoshBAN" pitchFamily="2" charset="0"/>
                      <a:cs typeface="NikoshBAN" pitchFamily="2" charset="0"/>
                    </a:rPr>
                    <a:t>পরিবাহী</a:t>
                  </a:r>
                  <a:endParaRPr lang="en-US" sz="32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sp>
            <p:nvSpPr>
              <p:cNvPr id="7" name="Rectangle 6"/>
              <p:cNvSpPr/>
              <p:nvPr/>
            </p:nvSpPr>
            <p:spPr>
              <a:xfrm>
                <a:off x="685800" y="609600"/>
                <a:ext cx="7848600" cy="45720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5" name="Picture 4" descr="hanschristianoersted.jpg"/>
            <p:cNvPicPr>
              <a:picLocks noChangeAspect="1"/>
            </p:cNvPicPr>
            <p:nvPr/>
          </p:nvPicPr>
          <p:blipFill>
            <a:blip r:embed="rId3"/>
            <a:srcRect b="8795"/>
            <a:stretch>
              <a:fillRect/>
            </a:stretch>
          </p:blipFill>
          <p:spPr>
            <a:xfrm>
              <a:off x="914400" y="685800"/>
              <a:ext cx="1544194" cy="16002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/>
          <a:srcRect l="-30711" t="-6409" r="-23377" b="-7395"/>
          <a:stretch/>
        </p:blipFill>
        <p:spPr bwMode="auto">
          <a:xfrm>
            <a:off x="838200" y="533400"/>
            <a:ext cx="7543800" cy="507307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914400" y="2706469"/>
            <a:ext cx="16225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কার্বন ব্রাশ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3697069"/>
            <a:ext cx="1433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কমুটেটর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1868269"/>
            <a:ext cx="14173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আর্মেচার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67372" y="685800"/>
            <a:ext cx="8483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ধাক্কা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22944" y="685800"/>
            <a:ext cx="23439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ঘুর্ণনের অভিমুখ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71673" y="4992469"/>
            <a:ext cx="9092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কোষ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28520" y="4941094"/>
            <a:ext cx="13227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রিহষ্ট্যাট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200" y="5616714"/>
            <a:ext cx="7543800" cy="707886"/>
          </a:xfrm>
          <a:prstGeom prst="rect">
            <a:avLst/>
          </a:prstGeom>
          <a:solidFill>
            <a:srgbClr val="C5FFC5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ডি . সি . মোটরের গঠন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71835" y="1219200"/>
            <a:ext cx="1166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চুম্বক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2438400" y="1524000"/>
            <a:ext cx="978522" cy="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449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10" grpId="0"/>
      <p:bldP spid="11" grpId="0"/>
      <p:bldP spid="12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8200" y="5616714"/>
            <a:ext cx="7543800" cy="707886"/>
          </a:xfrm>
          <a:prstGeom prst="rect">
            <a:avLst/>
          </a:prstGeom>
          <a:solidFill>
            <a:srgbClr val="FFD1FF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এ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. সি . মোটরের গঠন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056" name="Group 2055"/>
          <p:cNvGrpSpPr/>
          <p:nvPr/>
        </p:nvGrpSpPr>
        <p:grpSpPr>
          <a:xfrm>
            <a:off x="838200" y="538161"/>
            <a:ext cx="7543800" cy="4921569"/>
            <a:chOff x="838200" y="538161"/>
            <a:chExt cx="7543800" cy="4921569"/>
          </a:xfrm>
        </p:grpSpPr>
        <p:sp>
          <p:nvSpPr>
            <p:cNvPr id="7" name="TextBox 6"/>
            <p:cNvSpPr txBox="1"/>
            <p:nvPr/>
          </p:nvSpPr>
          <p:spPr>
            <a:xfrm>
              <a:off x="1300576" y="4001869"/>
              <a:ext cx="9092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কোষ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25822" t="-16822" r="-27369" b="-3062"/>
            <a:stretch/>
          </p:blipFill>
          <p:spPr bwMode="auto">
            <a:xfrm>
              <a:off x="838200" y="538161"/>
              <a:ext cx="7543800" cy="492156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6796194" y="4230469"/>
              <a:ext cx="126348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স্লিপরিং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812224" y="3225165"/>
              <a:ext cx="141737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আর্মেচার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722944" y="685800"/>
              <a:ext cx="234391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ঘুর্ণনের অভিমুখ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928050" y="3124200"/>
              <a:ext cx="15103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কার্বনব্রাশ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600200" y="1563469"/>
              <a:ext cx="86113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চুম্বক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379896" y="1600200"/>
              <a:ext cx="86113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চুম্বক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>
              <a:off x="2461334" y="1886634"/>
              <a:ext cx="108579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886200" y="3456145"/>
              <a:ext cx="0" cy="457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5486400" y="3548330"/>
              <a:ext cx="130979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5486400" y="2998945"/>
              <a:ext cx="0" cy="54938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endCxn id="4" idx="1"/>
            </p:cNvCxnSpPr>
            <p:nvPr/>
          </p:nvCxnSpPr>
          <p:spPr>
            <a:xfrm>
              <a:off x="4892830" y="4553634"/>
              <a:ext cx="1903364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endCxn id="3" idx="3"/>
            </p:cNvCxnSpPr>
            <p:nvPr/>
          </p:nvCxnSpPr>
          <p:spPr>
            <a:xfrm flipH="1" flipV="1">
              <a:off x="2438400" y="3447366"/>
              <a:ext cx="1442134" cy="877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endCxn id="11" idx="1"/>
            </p:cNvCxnSpPr>
            <p:nvPr/>
          </p:nvCxnSpPr>
          <p:spPr>
            <a:xfrm>
              <a:off x="6812224" y="1923365"/>
              <a:ext cx="567672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2275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0" y="5692914"/>
            <a:ext cx="7620000" cy="707886"/>
          </a:xfrm>
          <a:prstGeom prst="rect">
            <a:avLst/>
          </a:prstGeom>
          <a:solidFill>
            <a:srgbClr val="FFC1FF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তড়িৎ প্রবাহের ফলে কুন্ডলী ঘুরছে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62000" y="1442338"/>
            <a:ext cx="7620000" cy="4215422"/>
            <a:chOff x="762000" y="609600"/>
            <a:chExt cx="7620000" cy="459265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62000" y="609600"/>
              <a:ext cx="7620000" cy="45720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762000" y="4950768"/>
              <a:ext cx="2743200" cy="251489"/>
            </a:xfrm>
            <a:prstGeom prst="rect">
              <a:avLst/>
            </a:prstGeom>
            <a:solidFill>
              <a:srgbClr val="00FF99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900" dirty="0" smtClean="0">
                  <a:latin typeface="NikoshBAN" pitchFamily="2" charset="0"/>
                  <a:cs typeface="NikoshBAN" pitchFamily="2" charset="0"/>
                </a:rPr>
                <a:t>ডিসি মটর</a:t>
              </a:r>
              <a:endParaRPr lang="en-US" sz="9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62000" y="540603"/>
            <a:ext cx="7620000" cy="830997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মোটরের কার্যনীতি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8928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609600" y="533400"/>
            <a:ext cx="8077200" cy="5791200"/>
            <a:chOff x="609600" y="533400"/>
            <a:chExt cx="8077200" cy="57912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09600" y="533400"/>
              <a:ext cx="8077200" cy="57912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sp>
          <p:nvSpPr>
            <p:cNvPr id="4" name="TextBox 3"/>
            <p:cNvSpPr txBox="1"/>
            <p:nvPr/>
          </p:nvSpPr>
          <p:spPr>
            <a:xfrm>
              <a:off x="685800" y="4267200"/>
              <a:ext cx="1524000" cy="523220"/>
            </a:xfrm>
            <a:prstGeom prst="rect">
              <a:avLst/>
            </a:prstGeom>
            <a:solidFill>
              <a:srgbClr val="FDF0E3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শক্তির উৎস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343400" y="4114800"/>
              <a:ext cx="3352800" cy="523220"/>
            </a:xfrm>
            <a:prstGeom prst="rect">
              <a:avLst/>
            </a:prstGeom>
            <a:solidFill>
              <a:srgbClr val="FDF0E3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কমুটেটর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828800" y="2286000"/>
              <a:ext cx="1447800" cy="523220"/>
            </a:xfrm>
            <a:prstGeom prst="rect">
              <a:avLst/>
            </a:prstGeom>
            <a:solidFill>
              <a:srgbClr val="FDF0E3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কার্বন ব্রাশ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685800" y="5315634"/>
              <a:ext cx="7924800" cy="914400"/>
            </a:xfrm>
            <a:prstGeom prst="rect">
              <a:avLst/>
            </a:prstGeom>
            <a:solidFill>
              <a:srgbClr val="FDF0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85800" y="5602069"/>
            <a:ext cx="7924800" cy="646331"/>
          </a:xfrm>
          <a:prstGeom prst="rect">
            <a:avLst/>
          </a:prstGeom>
          <a:solidFill>
            <a:srgbClr val="FDF0E3"/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ঘূর্ণন গতির জড়তার কারণে লুপের ঘূর্ণন অব্যাহত থাকে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7230" y="4953000"/>
            <a:ext cx="7924800" cy="646331"/>
          </a:xfrm>
          <a:prstGeom prst="rect">
            <a:avLst/>
          </a:prstGeom>
          <a:solidFill>
            <a:srgbClr val="FDF0E3"/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লুপটিকে ঘূর্ণয়মান রাখতে কমুটেটর ব্যবহার করা হয়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145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E19FF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1952</TotalTime>
  <Words>266</Words>
  <Application>Microsoft Office PowerPoint</Application>
  <PresentationFormat>On-screen Show (4:3)</PresentationFormat>
  <Paragraphs>70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Aspect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Debdas</dc:creator>
  <cp:lastModifiedBy>Jasim</cp:lastModifiedBy>
  <cp:revision>214</cp:revision>
  <dcterms:created xsi:type="dcterms:W3CDTF">2006-08-16T00:00:00Z</dcterms:created>
  <dcterms:modified xsi:type="dcterms:W3CDTF">2015-11-06T04:10:14Z</dcterms:modified>
</cp:coreProperties>
</file>